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72" r:id="rId3"/>
    <p:sldId id="258" r:id="rId4"/>
    <p:sldId id="259" r:id="rId5"/>
    <p:sldId id="260" r:id="rId6"/>
    <p:sldId id="261" r:id="rId7"/>
    <p:sldId id="262" r:id="rId8"/>
    <p:sldId id="263" r:id="rId9"/>
    <p:sldId id="264" r:id="rId10"/>
    <p:sldId id="265" r:id="rId11"/>
    <p:sldId id="274" r:id="rId12"/>
    <p:sldId id="273" r:id="rId13"/>
    <p:sldId id="269"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4660"/>
  </p:normalViewPr>
  <p:slideViewPr>
    <p:cSldViewPr snapToGrid="0">
      <p:cViewPr varScale="1">
        <p:scale>
          <a:sx n="105" d="100"/>
          <a:sy n="10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7AFE618-5D52-40C3-A2C1-9A28A8F40D35}" type="datetimeFigureOut">
              <a:rPr lang="en-US" smtClean="0"/>
              <a:t>7/23/20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73C8D24-2B36-4B59-AD9C-7AFE30331202}"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99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FE618-5D52-40C3-A2C1-9A28A8F40D35}"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203615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FE618-5D52-40C3-A2C1-9A28A8F40D35}"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105883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FE618-5D52-40C3-A2C1-9A28A8F40D35}"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310069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AFE618-5D52-40C3-A2C1-9A28A8F40D35}"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D24-2B36-4B59-AD9C-7AFE30331202}"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76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AFE618-5D52-40C3-A2C1-9A28A8F40D35}"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281992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AFE618-5D52-40C3-A2C1-9A28A8F40D35}" type="datetimeFigureOut">
              <a:rPr lang="en-US" smtClean="0"/>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89959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AFE618-5D52-40C3-A2C1-9A28A8F40D35}" type="datetimeFigureOut">
              <a:rPr lang="en-US" smtClean="0"/>
              <a:t>7/23/20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331883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FE618-5D52-40C3-A2C1-9A28A8F40D35}" type="datetimeFigureOut">
              <a:rPr lang="en-US" smtClean="0"/>
              <a:t>7/23/20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246141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AFE618-5D52-40C3-A2C1-9A28A8F40D35}"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76774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AFE618-5D52-40C3-A2C1-9A28A8F40D35}"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C8D24-2B36-4B59-AD9C-7AFE30331202}" type="slidenum">
              <a:rPr lang="en-US" smtClean="0"/>
              <a:t>‹#›</a:t>
            </a:fld>
            <a:endParaRPr lang="en-US"/>
          </a:p>
        </p:txBody>
      </p:sp>
    </p:spTree>
    <p:extLst>
      <p:ext uri="{BB962C8B-B14F-4D97-AF65-F5344CB8AC3E}">
        <p14:creationId xmlns:p14="http://schemas.microsoft.com/office/powerpoint/2010/main" val="106420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7AFE618-5D52-40C3-A2C1-9A28A8F40D35}" type="datetimeFigureOut">
              <a:rPr lang="en-US" smtClean="0"/>
              <a:t>7/23/20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73C8D24-2B36-4B59-AD9C-7AFE30331202}" type="slidenum">
              <a:rPr lang="en-US" smtClean="0"/>
              <a:t>‹#›</a:t>
            </a:fld>
            <a:endParaRPr lang="en-US"/>
          </a:p>
        </p:txBody>
      </p:sp>
    </p:spTree>
    <p:extLst>
      <p:ext uri="{BB962C8B-B14F-4D97-AF65-F5344CB8AC3E}">
        <p14:creationId xmlns:p14="http://schemas.microsoft.com/office/powerpoint/2010/main" val="34158553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lauren.Freemire@gmail.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eg.colorado.gov/bil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55C987-ED28-46CA-ACFD-871FF101D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9530D1-E1B7-4679-A6ED-D82EB77AA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BCB8372A-11C5-4BD2-B5FD-71DDEFADE1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4544E5E-00A3-4542-B74F-8EF81460DC7E}"/>
              </a:ext>
            </a:extLst>
          </p:cNvPr>
          <p:cNvSpPr>
            <a:spLocks noGrp="1"/>
          </p:cNvSpPr>
          <p:nvPr>
            <p:ph type="ctrTitle"/>
          </p:nvPr>
        </p:nvSpPr>
        <p:spPr>
          <a:xfrm>
            <a:off x="1109980" y="4206240"/>
            <a:ext cx="9966960" cy="1325880"/>
          </a:xfrm>
        </p:spPr>
        <p:txBody>
          <a:bodyPr>
            <a:normAutofit/>
          </a:bodyPr>
          <a:lstStyle/>
          <a:p>
            <a:r>
              <a:rPr lang="en-US" sz="4600" b="1" dirty="0">
                <a:solidFill>
                  <a:schemeClr val="accent1"/>
                </a:solidFill>
                <a:latin typeface="Century Gothic" panose="020B0502020202020204" pitchFamily="34" charset="0"/>
              </a:rPr>
              <a:t>A Deeper Dive on the Legislative Process in Colorado</a:t>
            </a:r>
          </a:p>
        </p:txBody>
      </p:sp>
      <p:pic>
        <p:nvPicPr>
          <p:cNvPr id="4" name="Picture 3">
            <a:extLst>
              <a:ext uri="{FF2B5EF4-FFF2-40B4-BE49-F238E27FC236}">
                <a16:creationId xmlns:a16="http://schemas.microsoft.com/office/drawing/2014/main" id="{118CD028-E381-4639-8B72-80DD7AC73765}"/>
              </a:ext>
            </a:extLst>
          </p:cNvPr>
          <p:cNvPicPr>
            <a:picLocks noChangeAspect="1"/>
          </p:cNvPicPr>
          <p:nvPr/>
        </p:nvPicPr>
        <p:blipFill rotWithShape="1">
          <a:blip r:embed="rId2"/>
          <a:srcRect r="1" b="3275"/>
          <a:stretch/>
        </p:blipFill>
        <p:spPr>
          <a:xfrm>
            <a:off x="243840" y="256540"/>
            <a:ext cx="11704320" cy="3764276"/>
          </a:xfrm>
          <a:prstGeom prst="rect">
            <a:avLst/>
          </a:prstGeom>
        </p:spPr>
      </p:pic>
    </p:spTree>
    <p:extLst>
      <p:ext uri="{BB962C8B-B14F-4D97-AF65-F5344CB8AC3E}">
        <p14:creationId xmlns:p14="http://schemas.microsoft.com/office/powerpoint/2010/main" val="202210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6DE863E-64B1-4191-8493-2BC917125877}"/>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Seven: Conference Committee</a:t>
            </a:r>
          </a:p>
        </p:txBody>
      </p:sp>
      <p:sp>
        <p:nvSpPr>
          <p:cNvPr id="3" name="Content Placeholder 2">
            <a:extLst>
              <a:ext uri="{FF2B5EF4-FFF2-40B4-BE49-F238E27FC236}">
                <a16:creationId xmlns:a16="http://schemas.microsoft.com/office/drawing/2014/main" id="{DA428159-9162-4AC1-86CF-A2B4AB810927}"/>
              </a:ext>
            </a:extLst>
          </p:cNvPr>
          <p:cNvSpPr>
            <a:spLocks noGrp="1"/>
          </p:cNvSpPr>
          <p:nvPr>
            <p:ph idx="1"/>
          </p:nvPr>
        </p:nvSpPr>
        <p:spPr>
          <a:xfrm>
            <a:off x="4995081" y="873457"/>
            <a:ext cx="6020790" cy="5222543"/>
          </a:xfrm>
        </p:spPr>
        <p:txBody>
          <a:bodyPr anchor="ctr">
            <a:normAutofit/>
          </a:bodyPr>
          <a:lstStyle/>
          <a:p>
            <a:pPr marL="45720" indent="0">
              <a:buNone/>
            </a:pPr>
            <a:r>
              <a:rPr lang="en-US" sz="2600" b="1" dirty="0">
                <a:solidFill>
                  <a:schemeClr val="accent1">
                    <a:lumMod val="50000"/>
                  </a:schemeClr>
                </a:solidFill>
              </a:rPr>
              <a:t>What happens</a:t>
            </a:r>
            <a:r>
              <a:rPr lang="en-US" sz="2600" dirty="0">
                <a:solidFill>
                  <a:schemeClr val="tx1"/>
                </a:solidFill>
              </a:rPr>
              <a:t>: If the two chambers pass different versions of the bills due to amendments, a small committee of several members from each chamber and the bill sponsors will meet to reconcile the differences and decide upon a final version of the bill. </a:t>
            </a:r>
          </a:p>
          <a:p>
            <a:pPr marL="45720" indent="0">
              <a:buNone/>
            </a:pPr>
            <a:endParaRPr lang="en-US" sz="2000" dirty="0">
              <a:solidFill>
                <a:schemeClr val="tx1"/>
              </a:solidFill>
            </a:endParaRPr>
          </a:p>
          <a:p>
            <a:pPr marL="45720" indent="0">
              <a:buNone/>
            </a:pPr>
            <a:endParaRPr lang="en-US" sz="2000" dirty="0">
              <a:solidFill>
                <a:schemeClr val="tx1"/>
              </a:solidFill>
            </a:endParaRPr>
          </a:p>
        </p:txBody>
      </p:sp>
    </p:spTree>
    <p:extLst>
      <p:ext uri="{BB962C8B-B14F-4D97-AF65-F5344CB8AC3E}">
        <p14:creationId xmlns:p14="http://schemas.microsoft.com/office/powerpoint/2010/main" val="193836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A4F75896-82E7-4260-AD00-E36DD38F75A2}"/>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Eight: Bill Signing</a:t>
            </a:r>
          </a:p>
        </p:txBody>
      </p:sp>
      <p:sp>
        <p:nvSpPr>
          <p:cNvPr id="3" name="Content Placeholder 2">
            <a:extLst>
              <a:ext uri="{FF2B5EF4-FFF2-40B4-BE49-F238E27FC236}">
                <a16:creationId xmlns:a16="http://schemas.microsoft.com/office/drawing/2014/main" id="{E15DEE4B-5CD1-47E1-AEEA-AEE63C627CDC}"/>
              </a:ext>
            </a:extLst>
          </p:cNvPr>
          <p:cNvSpPr>
            <a:spLocks noGrp="1"/>
          </p:cNvSpPr>
          <p:nvPr>
            <p:ph idx="1"/>
          </p:nvPr>
        </p:nvSpPr>
        <p:spPr>
          <a:xfrm>
            <a:off x="4995081" y="873457"/>
            <a:ext cx="6020790" cy="5222543"/>
          </a:xfrm>
        </p:spPr>
        <p:txBody>
          <a:bodyPr anchor="ctr">
            <a:normAutofit lnSpcReduction="10000"/>
          </a:bodyPr>
          <a:lstStyle/>
          <a:p>
            <a:pPr marL="45720" indent="0">
              <a:buNone/>
            </a:pPr>
            <a:r>
              <a:rPr lang="en-US" sz="2600" b="1" dirty="0">
                <a:solidFill>
                  <a:schemeClr val="accent1">
                    <a:lumMod val="50000"/>
                  </a:schemeClr>
                </a:solidFill>
              </a:rPr>
              <a:t>What happens</a:t>
            </a:r>
            <a:r>
              <a:rPr lang="en-US" sz="2600" dirty="0">
                <a:solidFill>
                  <a:schemeClr val="tx1"/>
                </a:solidFill>
              </a:rPr>
              <a:t>: Unless the governor decides to veto a bill, a formal bill signing will be scheduled. These signings can be big or small, at the Capitol or at a location significant to the bill and its advocates.</a:t>
            </a:r>
          </a:p>
          <a:p>
            <a:pPr marL="45720" indent="0">
              <a:buNone/>
            </a:pPr>
            <a:endParaRPr lang="en-US" sz="2600" dirty="0">
              <a:solidFill>
                <a:schemeClr val="tx1"/>
              </a:solidFill>
            </a:endParaRPr>
          </a:p>
          <a:p>
            <a:pPr marL="45720" indent="0">
              <a:buNone/>
            </a:pPr>
            <a:r>
              <a:rPr lang="en-US" sz="2600" b="1" dirty="0">
                <a:solidFill>
                  <a:schemeClr val="accent1">
                    <a:lumMod val="50000"/>
                  </a:schemeClr>
                </a:solidFill>
              </a:rPr>
              <a:t>What you can do</a:t>
            </a:r>
            <a:r>
              <a:rPr lang="en-US" sz="2600" dirty="0">
                <a:solidFill>
                  <a:schemeClr val="tx1"/>
                </a:solidFill>
              </a:rPr>
              <a:t>: </a:t>
            </a:r>
          </a:p>
          <a:p>
            <a:r>
              <a:rPr lang="en-US" sz="2600" dirty="0">
                <a:solidFill>
                  <a:schemeClr val="tx1"/>
                </a:solidFill>
              </a:rPr>
              <a:t>Attend the signing to show your support!</a:t>
            </a:r>
          </a:p>
          <a:p>
            <a:r>
              <a:rPr lang="en-US" sz="2600" dirty="0">
                <a:solidFill>
                  <a:schemeClr val="tx1"/>
                </a:solidFill>
              </a:rPr>
              <a:t>Offer to host the bill signing if the bill relates to the work done at your organization</a:t>
            </a:r>
          </a:p>
          <a:p>
            <a:r>
              <a:rPr lang="en-US" sz="2600" dirty="0">
                <a:solidFill>
                  <a:schemeClr val="tx1"/>
                </a:solidFill>
              </a:rPr>
              <a:t>Congratulate the bill sponsors through calling, email, or over social media</a:t>
            </a:r>
          </a:p>
          <a:p>
            <a:pPr marL="45720" indent="0">
              <a:buNone/>
            </a:pPr>
            <a:endParaRPr lang="en-US" sz="2000" dirty="0">
              <a:solidFill>
                <a:schemeClr val="tx1"/>
              </a:solidFill>
            </a:endParaRPr>
          </a:p>
        </p:txBody>
      </p:sp>
    </p:spTree>
    <p:extLst>
      <p:ext uri="{BB962C8B-B14F-4D97-AF65-F5344CB8AC3E}">
        <p14:creationId xmlns:p14="http://schemas.microsoft.com/office/powerpoint/2010/main" val="2562467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0FF33D6-633A-459E-8ABD-C178E6D50F75}"/>
              </a:ext>
            </a:extLst>
          </p:cNvPr>
          <p:cNvSpPr>
            <a:spLocks noGrp="1"/>
          </p:cNvSpPr>
          <p:nvPr>
            <p:ph type="title"/>
          </p:nvPr>
        </p:nvSpPr>
        <p:spPr>
          <a:xfrm>
            <a:off x="1143000" y="609600"/>
            <a:ext cx="9875520" cy="1356360"/>
          </a:xfrm>
        </p:spPr>
        <p:txBody>
          <a:bodyPr>
            <a:normAutofit/>
          </a:bodyPr>
          <a:lstStyle/>
          <a:p>
            <a:r>
              <a:rPr lang="en-US" b="1" dirty="0">
                <a:solidFill>
                  <a:srgbClr val="FFFFFF"/>
                </a:solidFill>
              </a:rPr>
              <a:t>Beyond the legislative process, changes to public policy can be made:</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935D0A-FEC5-4446-B693-33CD5EC408E3}"/>
              </a:ext>
            </a:extLst>
          </p:cNvPr>
          <p:cNvSpPr>
            <a:spLocks noGrp="1"/>
          </p:cNvSpPr>
          <p:nvPr>
            <p:ph idx="1"/>
          </p:nvPr>
        </p:nvSpPr>
        <p:spPr>
          <a:xfrm>
            <a:off x="1143000" y="2852530"/>
            <a:ext cx="9872871" cy="3243469"/>
          </a:xfrm>
        </p:spPr>
        <p:txBody>
          <a:bodyPr>
            <a:normAutofit/>
          </a:bodyPr>
          <a:lstStyle/>
          <a:p>
            <a:pPr lvl="0"/>
            <a:r>
              <a:rPr lang="en-US" sz="2600" dirty="0">
                <a:solidFill>
                  <a:schemeClr val="tx1"/>
                </a:solidFill>
              </a:rPr>
              <a:t>By an executive order (President, governors, mayors)</a:t>
            </a:r>
          </a:p>
          <a:p>
            <a:pPr lvl="0"/>
            <a:r>
              <a:rPr lang="en-US" sz="2600" dirty="0">
                <a:solidFill>
                  <a:schemeClr val="tx1"/>
                </a:solidFill>
              </a:rPr>
              <a:t>Through judicial action (Federal, state and local courts) </a:t>
            </a:r>
          </a:p>
          <a:p>
            <a:pPr lvl="0"/>
            <a:r>
              <a:rPr lang="en-US" sz="2600" dirty="0">
                <a:solidFill>
                  <a:schemeClr val="tx1"/>
                </a:solidFill>
              </a:rPr>
              <a:t>Through rules and regulations (Federal, state and local departments and agencies)</a:t>
            </a:r>
          </a:p>
          <a:p>
            <a:endParaRPr lang="en-US" dirty="0">
              <a:solidFill>
                <a:schemeClr val="tx1"/>
              </a:solidFill>
            </a:endParaRPr>
          </a:p>
        </p:txBody>
      </p:sp>
    </p:spTree>
    <p:extLst>
      <p:ext uri="{BB962C8B-B14F-4D97-AF65-F5344CB8AC3E}">
        <p14:creationId xmlns:p14="http://schemas.microsoft.com/office/powerpoint/2010/main" val="2097830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6B794-F63B-4E89-9D57-EF6F4B60D973}"/>
              </a:ext>
            </a:extLst>
          </p:cNvPr>
          <p:cNvSpPr>
            <a:spLocks noGrp="1"/>
          </p:cNvSpPr>
          <p:nvPr>
            <p:ph type="title"/>
          </p:nvPr>
        </p:nvSpPr>
        <p:spPr/>
        <p:txBody>
          <a:bodyPr/>
          <a:lstStyle/>
          <a:p>
            <a:r>
              <a:rPr lang="en-US" sz="6000" b="1" dirty="0">
                <a:solidFill>
                  <a:schemeClr val="accent6">
                    <a:lumMod val="75000"/>
                  </a:schemeClr>
                </a:solidFill>
                <a:latin typeface="Century Gothic" panose="020B0502020202020204" pitchFamily="34" charset="0"/>
              </a:rPr>
              <a:t>Q&amp;A</a:t>
            </a:r>
          </a:p>
        </p:txBody>
      </p:sp>
    </p:spTree>
    <p:extLst>
      <p:ext uri="{BB962C8B-B14F-4D97-AF65-F5344CB8AC3E}">
        <p14:creationId xmlns:p14="http://schemas.microsoft.com/office/powerpoint/2010/main" val="1031895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D54F-1C25-475B-8581-EAAE0CF0DDC0}"/>
              </a:ext>
            </a:extLst>
          </p:cNvPr>
          <p:cNvSpPr>
            <a:spLocks noGrp="1"/>
          </p:cNvSpPr>
          <p:nvPr>
            <p:ph type="title"/>
          </p:nvPr>
        </p:nvSpPr>
        <p:spPr>
          <a:xfrm>
            <a:off x="1039368" y="1182719"/>
            <a:ext cx="9966960" cy="2926080"/>
          </a:xfrm>
        </p:spPr>
        <p:txBody>
          <a:bodyPr>
            <a:normAutofit/>
          </a:bodyPr>
          <a:lstStyle/>
          <a:p>
            <a:r>
              <a:rPr lang="en-US" sz="4000" b="1" dirty="0">
                <a:solidFill>
                  <a:schemeClr val="accent6">
                    <a:lumMod val="75000"/>
                  </a:schemeClr>
                </a:solidFill>
                <a:latin typeface="Century Gothic" panose="020B0502020202020204" pitchFamily="34" charset="0"/>
              </a:rPr>
              <a:t>Lauren Freemire</a:t>
            </a:r>
            <a:br>
              <a:rPr lang="en-US" sz="4000" b="1" dirty="0">
                <a:latin typeface="Century Gothic" panose="020B0502020202020204" pitchFamily="34" charset="0"/>
              </a:rPr>
            </a:br>
            <a:r>
              <a:rPr lang="en-US" sz="4000" dirty="0">
                <a:latin typeface="Century Gothic" panose="020B0502020202020204" pitchFamily="34" charset="0"/>
                <a:hlinkClick r:id="rId2"/>
              </a:rPr>
              <a:t>lauren.freemire@gmail.com</a:t>
            </a:r>
            <a:br>
              <a:rPr lang="en-US" sz="4000" dirty="0">
                <a:latin typeface="Century Gothic" panose="020B0502020202020204" pitchFamily="34" charset="0"/>
              </a:rPr>
            </a:br>
            <a:r>
              <a:rPr lang="en-US" sz="4000" dirty="0">
                <a:solidFill>
                  <a:schemeClr val="accent6">
                    <a:lumMod val="75000"/>
                  </a:schemeClr>
                </a:solidFill>
                <a:latin typeface="Century Gothic" panose="020B0502020202020204" pitchFamily="34" charset="0"/>
              </a:rPr>
              <a:t>303-829-4469</a:t>
            </a:r>
          </a:p>
        </p:txBody>
      </p:sp>
    </p:spTree>
    <p:extLst>
      <p:ext uri="{BB962C8B-B14F-4D97-AF65-F5344CB8AC3E}">
        <p14:creationId xmlns:p14="http://schemas.microsoft.com/office/powerpoint/2010/main" val="124589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42E8930-0DE9-42BD-88B1-3E7672B7D542}"/>
              </a:ext>
            </a:extLst>
          </p:cNvPr>
          <p:cNvSpPr>
            <a:spLocks noGrp="1"/>
          </p:cNvSpPr>
          <p:nvPr>
            <p:ph type="title"/>
          </p:nvPr>
        </p:nvSpPr>
        <p:spPr>
          <a:xfrm>
            <a:off x="1143000" y="858643"/>
            <a:ext cx="9875520" cy="1671195"/>
          </a:xfrm>
        </p:spPr>
        <p:txBody>
          <a:bodyPr>
            <a:noAutofit/>
          </a:bodyPr>
          <a:lstStyle/>
          <a:p>
            <a:r>
              <a:rPr lang="en-US" b="1" dirty="0">
                <a:solidFill>
                  <a:srgbClr val="FFFFFF"/>
                </a:solidFill>
              </a:rPr>
              <a:t>Some common places bill ideas come from are…</a:t>
            </a:r>
            <a:br>
              <a:rPr lang="en-US" sz="4000" b="1" dirty="0">
                <a:solidFill>
                  <a:srgbClr val="FFFFFF"/>
                </a:solidFill>
              </a:rPr>
            </a:br>
            <a:endParaRPr lang="en-US" sz="4000" b="1" dirty="0">
              <a:solidFill>
                <a:srgbClr val="FFFFFF"/>
              </a:solidFill>
            </a:endParaRP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12FF93-94E0-404E-8E8E-8A8063275113}"/>
              </a:ext>
            </a:extLst>
          </p:cNvPr>
          <p:cNvSpPr>
            <a:spLocks noGrp="1"/>
          </p:cNvSpPr>
          <p:nvPr>
            <p:ph idx="1"/>
          </p:nvPr>
        </p:nvSpPr>
        <p:spPr>
          <a:xfrm>
            <a:off x="1143000" y="2620538"/>
            <a:ext cx="9872871" cy="4237462"/>
          </a:xfrm>
        </p:spPr>
        <p:txBody>
          <a:bodyPr>
            <a:normAutofit/>
          </a:bodyPr>
          <a:lstStyle/>
          <a:p>
            <a:pPr lvl="0"/>
            <a:r>
              <a:rPr lang="en-US" sz="2600" dirty="0">
                <a:solidFill>
                  <a:schemeClr val="tx1"/>
                </a:solidFill>
              </a:rPr>
              <a:t>The policymaker and their staff</a:t>
            </a:r>
          </a:p>
          <a:p>
            <a:pPr lvl="0"/>
            <a:r>
              <a:rPr lang="en-US" sz="2600" dirty="0">
                <a:solidFill>
                  <a:schemeClr val="tx1"/>
                </a:solidFill>
              </a:rPr>
              <a:t>A state department request</a:t>
            </a:r>
          </a:p>
          <a:p>
            <a:pPr lvl="0"/>
            <a:r>
              <a:rPr lang="en-US" sz="2600" dirty="0">
                <a:solidFill>
                  <a:schemeClr val="tx1"/>
                </a:solidFill>
              </a:rPr>
              <a:t>A constituent idea or request</a:t>
            </a:r>
          </a:p>
          <a:p>
            <a:pPr lvl="0"/>
            <a:r>
              <a:rPr lang="en-US" sz="2600" dirty="0">
                <a:solidFill>
                  <a:schemeClr val="tx1"/>
                </a:solidFill>
              </a:rPr>
              <a:t>An interim legislative committee (legislative committee on a special subject that meets when the legislature is not in session)</a:t>
            </a:r>
          </a:p>
          <a:p>
            <a:pPr lvl="0"/>
            <a:r>
              <a:rPr lang="en-US" sz="2600" dirty="0">
                <a:solidFill>
                  <a:schemeClr val="tx1"/>
                </a:solidFill>
              </a:rPr>
              <a:t>Public awareness campaigns like petitions, protests, and grassroots lobbying</a:t>
            </a:r>
          </a:p>
          <a:p>
            <a:pPr lvl="0"/>
            <a:r>
              <a:rPr lang="en-US" sz="2600" dirty="0">
                <a:solidFill>
                  <a:schemeClr val="tx1"/>
                </a:solidFill>
              </a:rPr>
              <a:t>Formal lobbying by a business or organization</a:t>
            </a:r>
          </a:p>
          <a:p>
            <a:endParaRPr lang="en-US" dirty="0">
              <a:solidFill>
                <a:schemeClr val="tx1"/>
              </a:solidFill>
            </a:endParaRPr>
          </a:p>
        </p:txBody>
      </p:sp>
    </p:spTree>
    <p:extLst>
      <p:ext uri="{BB962C8B-B14F-4D97-AF65-F5344CB8AC3E}">
        <p14:creationId xmlns:p14="http://schemas.microsoft.com/office/powerpoint/2010/main" val="240359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DB95FCF-AD96-482F-9FB8-CD95725E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4EEEC00-AD80-4734-BEE6-04CBDEC83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2ED84DD6-8A68-4994-8094-8DDBE89BF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76049D7-366E-4AC9-B689-460CC28F8E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solidFill>
            <a:srgbClr val="A6B727"/>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a:extLst>
              <a:ext uri="{FF2B5EF4-FFF2-40B4-BE49-F238E27FC236}">
                <a16:creationId xmlns:a16="http://schemas.microsoft.com/office/drawing/2014/main" id="{BC9E91F8-C4AE-4EB0-8B76-FF3F3FC718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4AD45A04-4150-4943-BB06-EEEDDD73B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018CF6CA-7237-46DD-AABE-9D41AE6DED98}"/>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4200" b="1" cap="all" dirty="0">
                <a:solidFill>
                  <a:srgbClr val="FFFFFF"/>
                </a:solidFill>
              </a:rPr>
              <a:t>How a Bill Become a Law in Colorado</a:t>
            </a:r>
          </a:p>
        </p:txBody>
      </p:sp>
      <p:pic>
        <p:nvPicPr>
          <p:cNvPr id="4" name="Content Placeholder 3">
            <a:extLst>
              <a:ext uri="{FF2B5EF4-FFF2-40B4-BE49-F238E27FC236}">
                <a16:creationId xmlns:a16="http://schemas.microsoft.com/office/drawing/2014/main" id="{4E7922ED-BA99-46BE-95F0-998236F56804}"/>
              </a:ext>
            </a:extLst>
          </p:cNvPr>
          <p:cNvPicPr>
            <a:picLocks noGrp="1" noChangeAspect="1"/>
          </p:cNvPicPr>
          <p:nvPr>
            <p:ph idx="1"/>
          </p:nvPr>
        </p:nvPicPr>
        <p:blipFill>
          <a:blip r:embed="rId2"/>
          <a:stretch>
            <a:fillRect/>
          </a:stretch>
        </p:blipFill>
        <p:spPr>
          <a:xfrm>
            <a:off x="872064" y="1372514"/>
            <a:ext cx="6045576" cy="4110991"/>
          </a:xfrm>
          <a:prstGeom prst="rect">
            <a:avLst/>
          </a:prstGeom>
        </p:spPr>
      </p:pic>
    </p:spTree>
    <p:extLst>
      <p:ext uri="{BB962C8B-B14F-4D97-AF65-F5344CB8AC3E}">
        <p14:creationId xmlns:p14="http://schemas.microsoft.com/office/powerpoint/2010/main" val="189746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2A54261-4CCF-469D-A8BA-79D802688020}"/>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One: Bill Concept</a:t>
            </a:r>
          </a:p>
        </p:txBody>
      </p:sp>
      <p:sp>
        <p:nvSpPr>
          <p:cNvPr id="3" name="Content Placeholder 2">
            <a:extLst>
              <a:ext uri="{FF2B5EF4-FFF2-40B4-BE49-F238E27FC236}">
                <a16:creationId xmlns:a16="http://schemas.microsoft.com/office/drawing/2014/main" id="{4741B7CA-42CA-4408-8DAC-AE6F29F96D71}"/>
              </a:ext>
            </a:extLst>
          </p:cNvPr>
          <p:cNvSpPr>
            <a:spLocks noGrp="1"/>
          </p:cNvSpPr>
          <p:nvPr>
            <p:ph idx="1"/>
          </p:nvPr>
        </p:nvSpPr>
        <p:spPr>
          <a:xfrm>
            <a:off x="4995081" y="873457"/>
            <a:ext cx="6020790" cy="5222543"/>
          </a:xfrm>
        </p:spPr>
        <p:txBody>
          <a:bodyPr anchor="ctr">
            <a:normAutofit/>
          </a:bodyPr>
          <a:lstStyle/>
          <a:p>
            <a:pPr marL="45720" indent="0">
              <a:buNone/>
            </a:pPr>
            <a:r>
              <a:rPr lang="en-US" sz="2800" b="1" dirty="0">
                <a:solidFill>
                  <a:schemeClr val="accent1">
                    <a:lumMod val="50000"/>
                  </a:schemeClr>
                </a:solidFill>
              </a:rPr>
              <a:t>What happens</a:t>
            </a:r>
            <a:r>
              <a:rPr lang="en-US" sz="2800" dirty="0">
                <a:solidFill>
                  <a:schemeClr val="tx1"/>
                </a:solidFill>
              </a:rPr>
              <a:t>: Before legislative session and in the early weeks of session, legislators work on bill concepts with other policymakers, constituents, and partner organizations. </a:t>
            </a:r>
          </a:p>
          <a:p>
            <a:pPr marL="45720" indent="0">
              <a:buNone/>
            </a:pPr>
            <a:endParaRPr lang="en-US" sz="2800" b="1" dirty="0">
              <a:solidFill>
                <a:schemeClr val="accent1">
                  <a:lumMod val="50000"/>
                </a:schemeClr>
              </a:solidFill>
            </a:endParaRPr>
          </a:p>
          <a:p>
            <a:pPr marL="45720" indent="0">
              <a:buNone/>
            </a:pPr>
            <a:r>
              <a:rPr lang="en-US" sz="2800" b="1" dirty="0">
                <a:solidFill>
                  <a:schemeClr val="accent1">
                    <a:lumMod val="50000"/>
                  </a:schemeClr>
                </a:solidFill>
              </a:rPr>
              <a:t>What you can do</a:t>
            </a:r>
            <a:r>
              <a:rPr lang="en-US" sz="2800" dirty="0">
                <a:solidFill>
                  <a:schemeClr val="tx1"/>
                </a:solidFill>
              </a:rPr>
              <a:t>: Reach out to your representative with any bill ideas you have or to offer yourself as a general resource on your area of expertise. </a:t>
            </a:r>
          </a:p>
        </p:txBody>
      </p:sp>
    </p:spTree>
    <p:extLst>
      <p:ext uri="{BB962C8B-B14F-4D97-AF65-F5344CB8AC3E}">
        <p14:creationId xmlns:p14="http://schemas.microsoft.com/office/powerpoint/2010/main" val="3810862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26445B-7DD2-412C-8A87-8C431BC732A2}"/>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Two: First Reading</a:t>
            </a:r>
          </a:p>
        </p:txBody>
      </p:sp>
      <p:sp>
        <p:nvSpPr>
          <p:cNvPr id="3" name="Content Placeholder 2">
            <a:extLst>
              <a:ext uri="{FF2B5EF4-FFF2-40B4-BE49-F238E27FC236}">
                <a16:creationId xmlns:a16="http://schemas.microsoft.com/office/drawing/2014/main" id="{D5A9E003-B929-4431-84BF-DC53C347784E}"/>
              </a:ext>
            </a:extLst>
          </p:cNvPr>
          <p:cNvSpPr>
            <a:spLocks noGrp="1"/>
          </p:cNvSpPr>
          <p:nvPr>
            <p:ph idx="1"/>
          </p:nvPr>
        </p:nvSpPr>
        <p:spPr>
          <a:xfrm>
            <a:off x="4995081" y="873457"/>
            <a:ext cx="6020790" cy="5222543"/>
          </a:xfrm>
        </p:spPr>
        <p:txBody>
          <a:bodyPr anchor="ctr">
            <a:normAutofit fontScale="92500" lnSpcReduction="10000"/>
          </a:bodyPr>
          <a:lstStyle/>
          <a:p>
            <a:pPr marL="45720" indent="0">
              <a:buNone/>
            </a:pPr>
            <a:r>
              <a:rPr lang="en-US" sz="2800" b="1" dirty="0">
                <a:solidFill>
                  <a:schemeClr val="accent1">
                    <a:lumMod val="50000"/>
                  </a:schemeClr>
                </a:solidFill>
              </a:rPr>
              <a:t>What happens</a:t>
            </a:r>
            <a:r>
              <a:rPr lang="en-US" sz="2800" dirty="0">
                <a:solidFill>
                  <a:schemeClr val="tx1"/>
                </a:solidFill>
              </a:rPr>
              <a:t>: The bill title is read in the chamber of origin, either the House of Representatives or the Senate, and assigned by the leader of that chamber, either the Speaker of the House or Senate President, to its first committee. </a:t>
            </a:r>
          </a:p>
          <a:p>
            <a:pPr marL="45720" indent="0">
              <a:buNone/>
            </a:pPr>
            <a:endParaRPr lang="en-US" sz="2800" dirty="0">
              <a:solidFill>
                <a:schemeClr val="tx1"/>
              </a:solidFill>
            </a:endParaRPr>
          </a:p>
          <a:p>
            <a:pPr marL="45720" indent="0">
              <a:buNone/>
            </a:pPr>
            <a:r>
              <a:rPr lang="en-US" sz="2800" b="1" dirty="0">
                <a:solidFill>
                  <a:schemeClr val="accent1">
                    <a:lumMod val="50000"/>
                  </a:schemeClr>
                </a:solidFill>
              </a:rPr>
              <a:t>What you can do</a:t>
            </a:r>
            <a:r>
              <a:rPr lang="en-US" sz="2800" dirty="0">
                <a:solidFill>
                  <a:schemeClr val="tx1"/>
                </a:solidFill>
              </a:rPr>
              <a:t>: Follow the bill’s progress here: </a:t>
            </a:r>
            <a:r>
              <a:rPr lang="en-US" sz="2800" u="sng" dirty="0">
                <a:solidFill>
                  <a:schemeClr val="tx1"/>
                </a:solidFill>
                <a:hlinkClick r:id="rId2"/>
              </a:rPr>
              <a:t>https://leg.colorado.gov/bills</a:t>
            </a:r>
            <a:r>
              <a:rPr lang="en-US" sz="2800" dirty="0">
                <a:solidFill>
                  <a:schemeClr val="tx1"/>
                </a:solidFill>
              </a:rPr>
              <a:t>. This site will have up to date information on the current bill language and sponsors, what committee it’s been assigned to and when the hearing will be, and any recorded votes and amendments.</a:t>
            </a:r>
          </a:p>
          <a:p>
            <a:pPr marL="45720" indent="0">
              <a:buNone/>
            </a:pPr>
            <a:endParaRPr lang="en-US" sz="2000" dirty="0">
              <a:solidFill>
                <a:schemeClr val="tx1"/>
              </a:solidFill>
            </a:endParaRPr>
          </a:p>
        </p:txBody>
      </p:sp>
    </p:spTree>
    <p:extLst>
      <p:ext uri="{BB962C8B-B14F-4D97-AF65-F5344CB8AC3E}">
        <p14:creationId xmlns:p14="http://schemas.microsoft.com/office/powerpoint/2010/main" val="272551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5D23AAE-06BE-4189-B536-DD23A2011CBE}"/>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Three: Committee Hearing </a:t>
            </a:r>
          </a:p>
        </p:txBody>
      </p:sp>
      <p:sp>
        <p:nvSpPr>
          <p:cNvPr id="3" name="Content Placeholder 2">
            <a:extLst>
              <a:ext uri="{FF2B5EF4-FFF2-40B4-BE49-F238E27FC236}">
                <a16:creationId xmlns:a16="http://schemas.microsoft.com/office/drawing/2014/main" id="{094F1F31-691C-4532-9828-CE85A73248A2}"/>
              </a:ext>
            </a:extLst>
          </p:cNvPr>
          <p:cNvSpPr>
            <a:spLocks noGrp="1"/>
          </p:cNvSpPr>
          <p:nvPr>
            <p:ph idx="1"/>
          </p:nvPr>
        </p:nvSpPr>
        <p:spPr>
          <a:xfrm>
            <a:off x="4995081" y="873457"/>
            <a:ext cx="6020790" cy="5222543"/>
          </a:xfrm>
        </p:spPr>
        <p:txBody>
          <a:bodyPr anchor="ctr">
            <a:normAutofit fontScale="92500" lnSpcReduction="10000"/>
          </a:bodyPr>
          <a:lstStyle/>
          <a:p>
            <a:pPr marL="45720" indent="0">
              <a:buNone/>
            </a:pPr>
            <a:r>
              <a:rPr lang="en-US" sz="2600" b="1" dirty="0">
                <a:solidFill>
                  <a:schemeClr val="accent1">
                    <a:lumMod val="50000"/>
                  </a:schemeClr>
                </a:solidFill>
              </a:rPr>
              <a:t>What happens: </a:t>
            </a:r>
            <a:r>
              <a:rPr lang="en-US" sz="2600" dirty="0">
                <a:solidFill>
                  <a:schemeClr val="tx1"/>
                </a:solidFill>
              </a:rPr>
              <a:t>During a committee hearing, the bill sponsor will present their bill and any testimony they have arranged. Members of the public may also sign up to testify for or against the bill. The members of that committee will discuss the bill and any changes or amendments they would like to make. </a:t>
            </a:r>
          </a:p>
          <a:p>
            <a:pPr marL="45720" indent="0">
              <a:buNone/>
            </a:pPr>
            <a:endParaRPr lang="en-US" sz="2600" dirty="0">
              <a:solidFill>
                <a:schemeClr val="tx1"/>
              </a:solidFill>
            </a:endParaRPr>
          </a:p>
          <a:p>
            <a:pPr marL="45720" indent="0">
              <a:buNone/>
            </a:pPr>
            <a:r>
              <a:rPr lang="en-US" sz="2600" b="1" dirty="0">
                <a:solidFill>
                  <a:schemeClr val="accent1">
                    <a:lumMod val="50000"/>
                  </a:schemeClr>
                </a:solidFill>
              </a:rPr>
              <a:t>What you can do: </a:t>
            </a:r>
            <a:r>
              <a:rPr lang="en-US" sz="2600" dirty="0">
                <a:solidFill>
                  <a:schemeClr val="tx1"/>
                </a:solidFill>
              </a:rPr>
              <a:t>Attend the committee hearing and testify if you’re comfortable. Members of the public can share their expertise and opinions on a bill at committee hearings, so this is a great time to make your voice heard! You can even submit a written testimony if you can’t attend in person. </a:t>
            </a:r>
          </a:p>
          <a:p>
            <a:pPr marL="45720" indent="0">
              <a:buNone/>
            </a:pPr>
            <a:endParaRPr lang="en-US" sz="1700" dirty="0">
              <a:solidFill>
                <a:schemeClr val="tx1"/>
              </a:solidFill>
            </a:endParaRPr>
          </a:p>
          <a:p>
            <a:pPr marL="45720" indent="0">
              <a:buNone/>
            </a:pPr>
            <a:endParaRPr lang="en-US" sz="1700" dirty="0">
              <a:solidFill>
                <a:schemeClr val="tx1"/>
              </a:solidFill>
            </a:endParaRPr>
          </a:p>
        </p:txBody>
      </p:sp>
    </p:spTree>
    <p:extLst>
      <p:ext uri="{BB962C8B-B14F-4D97-AF65-F5344CB8AC3E}">
        <p14:creationId xmlns:p14="http://schemas.microsoft.com/office/powerpoint/2010/main" val="2709557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D493BCD0-86E1-42B5-832A-D378A29E1C2A}"/>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Four: Second Reading</a:t>
            </a:r>
          </a:p>
        </p:txBody>
      </p:sp>
      <p:sp>
        <p:nvSpPr>
          <p:cNvPr id="3" name="Content Placeholder 2">
            <a:extLst>
              <a:ext uri="{FF2B5EF4-FFF2-40B4-BE49-F238E27FC236}">
                <a16:creationId xmlns:a16="http://schemas.microsoft.com/office/drawing/2014/main" id="{A99A187F-9921-4366-8059-DCBDF3665570}"/>
              </a:ext>
            </a:extLst>
          </p:cNvPr>
          <p:cNvSpPr>
            <a:spLocks noGrp="1"/>
          </p:cNvSpPr>
          <p:nvPr>
            <p:ph idx="1"/>
          </p:nvPr>
        </p:nvSpPr>
        <p:spPr>
          <a:xfrm>
            <a:off x="4995081" y="873457"/>
            <a:ext cx="6020790" cy="5222543"/>
          </a:xfrm>
        </p:spPr>
        <p:txBody>
          <a:bodyPr anchor="ctr">
            <a:normAutofit fontScale="92500" lnSpcReduction="10000"/>
          </a:bodyPr>
          <a:lstStyle/>
          <a:p>
            <a:pPr marL="45720" indent="0">
              <a:buNone/>
            </a:pPr>
            <a:r>
              <a:rPr lang="en-US" sz="2600" b="1" dirty="0">
                <a:solidFill>
                  <a:schemeClr val="accent1">
                    <a:lumMod val="50000"/>
                  </a:schemeClr>
                </a:solidFill>
              </a:rPr>
              <a:t>What happens</a:t>
            </a:r>
            <a:r>
              <a:rPr lang="en-US" sz="2600" dirty="0">
                <a:solidFill>
                  <a:schemeClr val="tx1"/>
                </a:solidFill>
              </a:rPr>
              <a:t>: Once a bill passes out of committee, it is heard for second reading by the whole chamber which is called a “floor hearing”. This is the longer of the two floor hearings where legislators debate the bill at length and propose additional amendments. A voice vote is taken at second reading.</a:t>
            </a:r>
          </a:p>
          <a:p>
            <a:pPr marL="45720" indent="0">
              <a:buNone/>
            </a:pPr>
            <a:endParaRPr lang="en-US" sz="2600" dirty="0">
              <a:solidFill>
                <a:schemeClr val="tx1"/>
              </a:solidFill>
            </a:endParaRPr>
          </a:p>
          <a:p>
            <a:pPr marL="45720" indent="0">
              <a:buNone/>
            </a:pPr>
            <a:r>
              <a:rPr lang="en-US" sz="2600" b="1" dirty="0">
                <a:solidFill>
                  <a:schemeClr val="accent1">
                    <a:lumMod val="50000"/>
                  </a:schemeClr>
                </a:solidFill>
              </a:rPr>
              <a:t>What you can do</a:t>
            </a:r>
            <a:r>
              <a:rPr lang="en-US" sz="2600" dirty="0">
                <a:solidFill>
                  <a:schemeClr val="tx1"/>
                </a:solidFill>
              </a:rPr>
              <a:t>: Reach out to your representative and other policymakers encouraging them to vote for the bill (or vote against it if the bill would negatively impact you). Note that if you work for a government agency or non-profit there are restrictions on your advocacy and lobbying actions. </a:t>
            </a:r>
          </a:p>
          <a:p>
            <a:pPr marL="45720" indent="0">
              <a:buNone/>
            </a:pPr>
            <a:endParaRPr lang="en-US" sz="1700" dirty="0">
              <a:solidFill>
                <a:schemeClr val="tx1"/>
              </a:solidFill>
            </a:endParaRPr>
          </a:p>
        </p:txBody>
      </p:sp>
    </p:spTree>
    <p:extLst>
      <p:ext uri="{BB962C8B-B14F-4D97-AF65-F5344CB8AC3E}">
        <p14:creationId xmlns:p14="http://schemas.microsoft.com/office/powerpoint/2010/main" val="425645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AD8D697-289B-4937-8941-F7FEC7FF90F9}"/>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Five: Third Reading</a:t>
            </a:r>
          </a:p>
        </p:txBody>
      </p:sp>
      <p:sp>
        <p:nvSpPr>
          <p:cNvPr id="3" name="Content Placeholder 2">
            <a:extLst>
              <a:ext uri="{FF2B5EF4-FFF2-40B4-BE49-F238E27FC236}">
                <a16:creationId xmlns:a16="http://schemas.microsoft.com/office/drawing/2014/main" id="{DB0FDE0F-471D-4349-8CB2-DA012A1D29DB}"/>
              </a:ext>
            </a:extLst>
          </p:cNvPr>
          <p:cNvSpPr>
            <a:spLocks noGrp="1"/>
          </p:cNvSpPr>
          <p:nvPr>
            <p:ph idx="1"/>
          </p:nvPr>
        </p:nvSpPr>
        <p:spPr>
          <a:xfrm>
            <a:off x="5026548" y="1129489"/>
            <a:ext cx="6020790" cy="5222543"/>
          </a:xfrm>
        </p:spPr>
        <p:txBody>
          <a:bodyPr anchor="ctr">
            <a:normAutofit fontScale="92500"/>
          </a:bodyPr>
          <a:lstStyle/>
          <a:p>
            <a:pPr marL="45720" indent="0">
              <a:buNone/>
            </a:pPr>
            <a:r>
              <a:rPr lang="en-US" sz="2600" b="1" dirty="0">
                <a:solidFill>
                  <a:schemeClr val="accent1">
                    <a:lumMod val="50000"/>
                  </a:schemeClr>
                </a:solidFill>
              </a:rPr>
              <a:t>What happens</a:t>
            </a:r>
            <a:r>
              <a:rPr lang="en-US" sz="2600" dirty="0">
                <a:solidFill>
                  <a:schemeClr val="tx1"/>
                </a:solidFill>
              </a:rPr>
              <a:t>: Typically the shorter of the two floor hearings, this hearing is the final opportunity for the bill sponsor to advocate for their bill and for other legislators to make their opinions on the bill heard. A formal vote on the bill is recorded. </a:t>
            </a:r>
          </a:p>
          <a:p>
            <a:pPr marL="45720" indent="0">
              <a:buNone/>
            </a:pPr>
            <a:endParaRPr lang="en-US" sz="2600" dirty="0">
              <a:solidFill>
                <a:schemeClr val="tx1"/>
              </a:solidFill>
            </a:endParaRPr>
          </a:p>
          <a:p>
            <a:pPr marL="45720" indent="0">
              <a:buNone/>
            </a:pPr>
            <a:r>
              <a:rPr lang="en-US" sz="2600" b="1" dirty="0">
                <a:solidFill>
                  <a:schemeClr val="accent1">
                    <a:lumMod val="50000"/>
                  </a:schemeClr>
                </a:solidFill>
              </a:rPr>
              <a:t>What you can do</a:t>
            </a:r>
            <a:r>
              <a:rPr lang="en-US" sz="2600" dirty="0">
                <a:solidFill>
                  <a:schemeClr val="tx1"/>
                </a:solidFill>
              </a:rPr>
              <a:t>: Again, this is a great time to reach out to your representatives and the other legislators to encourage them to vote in favor of the bill. Set meetings with your legislators, reach out by phone or email, or encourage legislators to vote for the bill via social media. </a:t>
            </a:r>
          </a:p>
          <a:p>
            <a:pPr marL="45720" indent="0">
              <a:buNone/>
            </a:pPr>
            <a:endParaRPr lang="en-US" sz="2000" dirty="0">
              <a:solidFill>
                <a:schemeClr val="tx1"/>
              </a:solidFill>
            </a:endParaRPr>
          </a:p>
          <a:p>
            <a:pPr marL="45720" indent="0">
              <a:buNone/>
            </a:pPr>
            <a:endParaRPr lang="en-US" sz="2000" dirty="0">
              <a:solidFill>
                <a:schemeClr val="tx1"/>
              </a:solidFill>
            </a:endParaRPr>
          </a:p>
        </p:txBody>
      </p:sp>
    </p:spTree>
    <p:extLst>
      <p:ext uri="{BB962C8B-B14F-4D97-AF65-F5344CB8AC3E}">
        <p14:creationId xmlns:p14="http://schemas.microsoft.com/office/powerpoint/2010/main" val="2524757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A02EF80-B59A-4E6D-AD63-9A0DCDB24795}"/>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Step Six: Second Chamber</a:t>
            </a:r>
          </a:p>
        </p:txBody>
      </p:sp>
      <p:sp>
        <p:nvSpPr>
          <p:cNvPr id="3" name="Content Placeholder 2">
            <a:extLst>
              <a:ext uri="{FF2B5EF4-FFF2-40B4-BE49-F238E27FC236}">
                <a16:creationId xmlns:a16="http://schemas.microsoft.com/office/drawing/2014/main" id="{3550CBF8-8235-4B44-A933-B5F60A07596C}"/>
              </a:ext>
            </a:extLst>
          </p:cNvPr>
          <p:cNvSpPr>
            <a:spLocks noGrp="1"/>
          </p:cNvSpPr>
          <p:nvPr>
            <p:ph idx="1"/>
          </p:nvPr>
        </p:nvSpPr>
        <p:spPr>
          <a:xfrm>
            <a:off x="4995081" y="873457"/>
            <a:ext cx="6020790" cy="5222543"/>
          </a:xfrm>
        </p:spPr>
        <p:txBody>
          <a:bodyPr anchor="ctr">
            <a:normAutofit/>
          </a:bodyPr>
          <a:lstStyle/>
          <a:p>
            <a:pPr marL="45720" indent="0">
              <a:buNone/>
            </a:pPr>
            <a:r>
              <a:rPr lang="en-US" sz="2600" b="1" dirty="0">
                <a:solidFill>
                  <a:schemeClr val="accent1">
                    <a:lumMod val="50000"/>
                  </a:schemeClr>
                </a:solidFill>
              </a:rPr>
              <a:t>What happens</a:t>
            </a:r>
            <a:r>
              <a:rPr lang="en-US" sz="2600" dirty="0">
                <a:solidFill>
                  <a:schemeClr val="tx1"/>
                </a:solidFill>
              </a:rPr>
              <a:t>: Once a bill is passed out of its first chamber, it goes to the other chamber and goes through Step 2– Step 5.</a:t>
            </a:r>
          </a:p>
          <a:p>
            <a:pPr marL="45720" indent="0">
              <a:buNone/>
            </a:pPr>
            <a:endParaRPr lang="en-US" sz="2600" dirty="0">
              <a:solidFill>
                <a:schemeClr val="tx1"/>
              </a:solidFill>
            </a:endParaRPr>
          </a:p>
          <a:p>
            <a:pPr marL="45720" indent="0">
              <a:buNone/>
            </a:pPr>
            <a:r>
              <a:rPr lang="en-US" sz="2600" b="1" dirty="0">
                <a:solidFill>
                  <a:schemeClr val="accent1">
                    <a:lumMod val="50000"/>
                  </a:schemeClr>
                </a:solidFill>
              </a:rPr>
              <a:t>What you can do</a:t>
            </a:r>
            <a:r>
              <a:rPr lang="en-US" sz="2600" dirty="0">
                <a:solidFill>
                  <a:schemeClr val="tx1"/>
                </a:solidFill>
              </a:rPr>
              <a:t>: Same drill!</a:t>
            </a:r>
          </a:p>
          <a:p>
            <a:pPr marL="45720" indent="0">
              <a:buNone/>
            </a:pPr>
            <a:endParaRPr lang="en-US" sz="2000" dirty="0">
              <a:solidFill>
                <a:schemeClr val="tx1"/>
              </a:solidFill>
            </a:endParaRPr>
          </a:p>
        </p:txBody>
      </p:sp>
    </p:spTree>
    <p:extLst>
      <p:ext uri="{BB962C8B-B14F-4D97-AF65-F5344CB8AC3E}">
        <p14:creationId xmlns:p14="http://schemas.microsoft.com/office/powerpoint/2010/main" val="345345122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212</TotalTime>
  <Words>852</Words>
  <Application>Microsoft Macintosh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Corbel</vt:lpstr>
      <vt:lpstr>Basis</vt:lpstr>
      <vt:lpstr>A Deeper Dive on the Legislative Process in Colorado</vt:lpstr>
      <vt:lpstr>Some common places bill ideas come from are… </vt:lpstr>
      <vt:lpstr>How a Bill Become a Law in Colorado</vt:lpstr>
      <vt:lpstr>Step One: Bill Concept</vt:lpstr>
      <vt:lpstr>Step Two: First Reading</vt:lpstr>
      <vt:lpstr>Step Three: Committee Hearing </vt:lpstr>
      <vt:lpstr>Step Four: Second Reading</vt:lpstr>
      <vt:lpstr>Step Five: Third Reading</vt:lpstr>
      <vt:lpstr>Step Six: Second Chamber</vt:lpstr>
      <vt:lpstr>Step Seven: Conference Committee</vt:lpstr>
      <vt:lpstr>Step Eight: Bill Signing</vt:lpstr>
      <vt:lpstr>Beyond the legislative process, changes to public policy can be made:</vt:lpstr>
      <vt:lpstr>Q&amp;A</vt:lpstr>
      <vt:lpstr>Lauren Freemire lauren.freemire@gmail.com 303-829-4469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Deeper Dive on the Legislative Process in Colorado</dc:title>
  <dc:creator>Lauren Freemire</dc:creator>
  <cp:lastModifiedBy>Hanna Nichols</cp:lastModifiedBy>
  <cp:revision>4</cp:revision>
  <dcterms:created xsi:type="dcterms:W3CDTF">2020-07-23T15:12:29Z</dcterms:created>
  <dcterms:modified xsi:type="dcterms:W3CDTF">2020-07-23T20:09:57Z</dcterms:modified>
</cp:coreProperties>
</file>